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0" r:id="rId3"/>
    <p:sldId id="261" r:id="rId4"/>
  </p:sldIdLst>
  <p:sldSz cx="12192000" cy="6858000"/>
  <p:notesSz cx="6797675" cy="9926320"/>
  <p:custDataLst>
    <p:tags r:id="rId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2.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8BD8CD8-AFEB-4907-A054-F9C960DE7C9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55EB60-C62A-4CC3-9BB1-01182FB3156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BD8CD8-AFEB-4907-A054-F9C960DE7C9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55EB60-C62A-4CC3-9BB1-01182FB3156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8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8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8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28575"/>
            <a:ext cx="3626529"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zh-CN" altLang="en-US" sz="2400" dirty="0"/>
              <a:t>岗位实习前准备</a:t>
            </a:r>
            <a:endParaRPr lang="zh-CN" altLang="en-US" sz="2400" dirty="0"/>
          </a:p>
        </p:txBody>
      </p:sp>
      <p:graphicFrame>
        <p:nvGraphicFramePr>
          <p:cNvPr id="3" name="表格 3"/>
          <p:cNvGraphicFramePr>
            <a:graphicFrameLocks noGrp="1"/>
          </p:cNvGraphicFramePr>
          <p:nvPr/>
        </p:nvGraphicFramePr>
        <p:xfrm>
          <a:off x="0" y="533154"/>
          <a:ext cx="12192000" cy="7024370"/>
        </p:xfrm>
        <a:graphic>
          <a:graphicData uri="http://schemas.openxmlformats.org/drawingml/2006/table">
            <a:tbl>
              <a:tblPr firstRow="1" bandRow="1">
                <a:tableStyleId>{5C22544A-7EE6-4342-B048-85BDC9FD1C3A}</a:tableStyleId>
              </a:tblPr>
              <a:tblGrid>
                <a:gridCol w="7590408"/>
                <a:gridCol w="1458595"/>
                <a:gridCol w="3142997"/>
              </a:tblGrid>
              <a:tr h="370840">
                <a:tc>
                  <a:txBody>
                    <a:bodyPr/>
                    <a:lstStyle/>
                    <a:p>
                      <a:pPr algn="ctr"/>
                      <a:r>
                        <a:rPr lang="zh-CN" altLang="en-US" sz="1400" dirty="0"/>
                        <a:t>工作流程</a:t>
                      </a:r>
                      <a:endParaRPr lang="zh-CN" altLang="en-US" sz="1400" dirty="0"/>
                    </a:p>
                  </a:txBody>
                  <a:tcPr/>
                </a:tc>
                <a:tc>
                  <a:txBody>
                    <a:bodyPr/>
                    <a:lstStyle/>
                    <a:p>
                      <a:pPr algn="ctr"/>
                      <a:r>
                        <a:rPr lang="zh-CN" altLang="en-US" sz="1400" dirty="0"/>
                        <a:t>时间节点</a:t>
                      </a:r>
                      <a:endParaRPr lang="zh-CN" altLang="en-US" sz="1400" dirty="0"/>
                    </a:p>
                  </a:txBody>
                  <a:tcPr/>
                </a:tc>
                <a:tc>
                  <a:txBody>
                    <a:bodyPr/>
                    <a:lstStyle/>
                    <a:p>
                      <a:pPr algn="ctr"/>
                      <a:r>
                        <a:rPr lang="zh-CN" altLang="en-US" sz="1400" dirty="0"/>
                        <a:t>责任单位</a:t>
                      </a:r>
                      <a:endParaRPr lang="zh-CN" altLang="en-US" sz="1400" dirty="0"/>
                    </a:p>
                  </a:txBody>
                  <a:tcPr/>
                </a:tc>
              </a:tr>
              <a:tr h="374650">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dirty="0"/>
                        <a:t>1.</a:t>
                      </a:r>
                      <a:r>
                        <a:rPr lang="zh-CN" altLang="en-US" sz="1400" dirty="0"/>
                        <a:t>各专业修订（制定）实习专业人才培养方案</a:t>
                      </a:r>
                      <a:endParaRPr lang="zh-CN" altLang="en-US" sz="1400" kern="1200" dirty="0">
                        <a:solidFill>
                          <a:schemeClr val="dk1"/>
                        </a:solidFill>
                        <a:latin typeface="+mn-lt"/>
                        <a:ea typeface="+mn-ea"/>
                        <a:cs typeface="+mn-cs"/>
                      </a:endParaRPr>
                    </a:p>
                  </a:txBody>
                  <a:tcPr anchor="ctr" anchorCtr="0"/>
                </a:tc>
                <a:tc>
                  <a:txBody>
                    <a:bodyPr/>
                    <a:lstStyle/>
                    <a:p>
                      <a:r>
                        <a:rPr lang="zh-CN" altLang="en-US" sz="1400" dirty="0"/>
                        <a:t>实习前</a:t>
                      </a:r>
                      <a:r>
                        <a:rPr lang="en-US" altLang="zh-CN" sz="1400" dirty="0"/>
                        <a:t>1</a:t>
                      </a:r>
                      <a:r>
                        <a:rPr lang="zh-CN" altLang="en-US" sz="1400" dirty="0"/>
                        <a:t>年</a:t>
                      </a:r>
                      <a:endParaRPr lang="zh-CN" altLang="en-US" sz="1400" dirty="0"/>
                    </a:p>
                  </a:txBody>
                  <a:tcPr anchor="ctr" anchorCtr="0"/>
                </a:tc>
                <a:tc>
                  <a:txBody>
                    <a:bodyPr/>
                    <a:lstStyle/>
                    <a:p>
                      <a:r>
                        <a:rPr lang="zh-CN" altLang="en-US" sz="1400" dirty="0"/>
                        <a:t>二级学院负责人</a:t>
                      </a:r>
                      <a:endParaRPr lang="en-US" altLang="zh-CN" sz="1400" dirty="0"/>
                    </a:p>
                  </a:txBody>
                  <a:tcPr anchor="ctr" anchorCtr="0"/>
                </a:tc>
              </a:tr>
              <a:tr h="370840">
                <a:tc>
                  <a:txBody>
                    <a:bodyPr/>
                    <a:lstStyle/>
                    <a:p>
                      <a:r>
                        <a:rPr lang="en-US" altLang="zh-CN" sz="1400" dirty="0"/>
                        <a:t>2.</a:t>
                      </a:r>
                      <a:r>
                        <a:rPr lang="zh-CN" altLang="en-US" sz="1400" dirty="0"/>
                        <a:t>核实岗位实习学生信息，确定参加岗位实习学生名单。</a:t>
                      </a:r>
                      <a:endParaRPr lang="zh-CN" altLang="en-US" sz="1400" dirty="0"/>
                    </a:p>
                  </a:txBody>
                  <a:tcPr anchor="ctr" anchorCtr="0"/>
                </a:tc>
                <a:tc>
                  <a:txBody>
                    <a:bodyPr/>
                    <a:lstStyle/>
                    <a:p>
                      <a:r>
                        <a:rPr lang="zh-CN" altLang="en-US" sz="1400" dirty="0"/>
                        <a:t>实习前</a:t>
                      </a:r>
                      <a:r>
                        <a:rPr lang="en-US" altLang="zh-CN" sz="1400" dirty="0"/>
                        <a:t>1</a:t>
                      </a:r>
                      <a:r>
                        <a:rPr lang="zh-CN" altLang="en-US" sz="1400" dirty="0"/>
                        <a:t>个月</a:t>
                      </a:r>
                      <a:endParaRPr lang="zh-CN" altLang="en-US" sz="1400" dirty="0"/>
                    </a:p>
                  </a:txBody>
                  <a:tcPr anchor="ctr" anchorCtr="0"/>
                </a:tc>
                <a:tc>
                  <a:txBody>
                    <a:bodyPr/>
                    <a:lstStyle/>
                    <a:p>
                      <a:r>
                        <a:rPr lang="zh-CN" altLang="en-US" sz="1400" dirty="0"/>
                        <a:t>二级学院教学科和学生科</a:t>
                      </a:r>
                      <a:endParaRPr lang="zh-CN" altLang="en-US" sz="1400" dirty="0"/>
                    </a:p>
                  </a:txBody>
                  <a:tcPr anchor="ctr" anchorCtr="0"/>
                </a:tc>
              </a:tr>
              <a:tr h="370840">
                <a:tc>
                  <a:txBody>
                    <a:bodyPr/>
                    <a:lstStyle/>
                    <a:p>
                      <a:r>
                        <a:rPr lang="en-US" altLang="zh-CN" sz="1400" dirty="0"/>
                        <a:t>3.</a:t>
                      </a:r>
                      <a:r>
                        <a:rPr lang="zh-CN" altLang="en-US" sz="1400" dirty="0"/>
                        <a:t> 召开第一次动员大会，请学生做好岗位实习前思想准备。</a:t>
                      </a:r>
                      <a:endParaRPr lang="zh-CN" altLang="en-US" sz="1400" dirty="0"/>
                    </a:p>
                  </a:txBody>
                  <a:tcPr anchor="ctr" anchorCtr="0"/>
                </a:tc>
                <a:tc>
                  <a:txBody>
                    <a:bodyPr/>
                    <a:lstStyle/>
                    <a:p>
                      <a:r>
                        <a:rPr lang="zh-CN" altLang="en-US" sz="1400" dirty="0"/>
                        <a:t>实习前</a:t>
                      </a:r>
                      <a:r>
                        <a:rPr lang="en-US" altLang="zh-CN" sz="1400" dirty="0"/>
                        <a:t>1</a:t>
                      </a:r>
                      <a:r>
                        <a:rPr lang="zh-CN" altLang="en-US" sz="1400" dirty="0"/>
                        <a:t>个月</a:t>
                      </a:r>
                      <a:endParaRPr lang="zh-CN" altLang="en-US" sz="1400" dirty="0"/>
                    </a:p>
                  </a:txBody>
                  <a:tcPr anchor="ctr" anchorCtr="0"/>
                </a:tc>
                <a:tc>
                  <a:txBody>
                    <a:bodyPr/>
                    <a:lstStyle/>
                    <a:p>
                      <a:r>
                        <a:rPr lang="zh-CN" altLang="en-US" sz="1400" dirty="0">
                          <a:sym typeface="+mn-ea"/>
                        </a:rPr>
                        <a:t>二级学院教学科和学生科</a:t>
                      </a:r>
                      <a:endParaRPr lang="zh-CN" altLang="en-US" sz="1400" dirty="0"/>
                    </a:p>
                  </a:txBody>
                  <a:tcPr anchor="ctr" anchorCtr="0"/>
                </a:tc>
              </a:tr>
              <a:tr h="370840">
                <a:tc>
                  <a:txBody>
                    <a:bodyPr/>
                    <a:lstStyle/>
                    <a:p>
                      <a:r>
                        <a:rPr lang="en-US" altLang="zh-CN" sz="1400" dirty="0"/>
                        <a:t>4.</a:t>
                      </a:r>
                      <a:r>
                        <a:rPr lang="zh-CN" altLang="en-US" sz="1400" dirty="0"/>
                        <a:t>调研岗位实习单位，编制岗位实习单位考察评估报告。</a:t>
                      </a:r>
                      <a:endParaRPr lang="zh-CN" altLang="en-US" sz="1400" dirty="0"/>
                    </a:p>
                  </a:txBody>
                  <a:tcPr anchor="ctr" anchorCtr="0"/>
                </a:tc>
                <a:tc>
                  <a:txBody>
                    <a:bodyPr/>
                    <a:lstStyle/>
                    <a:p>
                      <a:r>
                        <a:rPr lang="en-US" altLang="zh-CN" sz="1400" dirty="0"/>
                        <a:t>5</a:t>
                      </a:r>
                      <a:r>
                        <a:rPr lang="zh-CN" altLang="en-US" sz="1400" dirty="0"/>
                        <a:t>月前、</a:t>
                      </a:r>
                      <a:r>
                        <a:rPr lang="en-US" altLang="zh-CN" sz="1400" dirty="0"/>
                        <a:t>11</a:t>
                      </a:r>
                      <a:r>
                        <a:rPr lang="zh-CN" altLang="en-US" sz="1400" dirty="0"/>
                        <a:t>月前</a:t>
                      </a:r>
                      <a:endParaRPr lang="zh-CN" altLang="en-US" sz="1400" dirty="0"/>
                    </a:p>
                  </a:txBody>
                  <a:tcPr anchor="ctr" anchorCtr="0"/>
                </a:tc>
                <a:tc>
                  <a:txBody>
                    <a:bodyPr/>
                    <a:lstStyle/>
                    <a:p>
                      <a:r>
                        <a:rPr lang="zh-CN" altLang="en-US" sz="1400" dirty="0"/>
                        <a:t>二级学院教学副院长</a:t>
                      </a:r>
                      <a:endParaRPr lang="zh-CN" altLang="en-US" sz="1400" dirty="0"/>
                    </a:p>
                  </a:txBody>
                  <a:tcPr anchor="ctr" anchorCtr="0"/>
                </a:tc>
              </a:tr>
              <a:tr h="370840">
                <a:tc>
                  <a:txBody>
                    <a:bodyPr/>
                    <a:lstStyle/>
                    <a:p>
                      <a:r>
                        <a:rPr lang="en-US" altLang="zh-CN" sz="1400" dirty="0"/>
                        <a:t>5.</a:t>
                      </a:r>
                      <a:r>
                        <a:rPr lang="zh-CN" altLang="en-US" sz="1400" dirty="0"/>
                        <a:t>各二级学院完善岗位实习单位信息，并将</a:t>
                      </a:r>
                      <a:r>
                        <a:rPr lang="zh-CN" altLang="en-US" sz="1400" dirty="0">
                          <a:sym typeface="+mn-ea"/>
                        </a:rPr>
                        <a:t>岗位</a:t>
                      </a:r>
                      <a:r>
                        <a:rPr lang="zh-CN" altLang="en-US" sz="1400" dirty="0"/>
                        <a:t>实习单位基本信息表和</a:t>
                      </a:r>
                      <a:r>
                        <a:rPr lang="zh-CN" altLang="en-US" sz="1400" dirty="0">
                          <a:sym typeface="+mn-ea"/>
                        </a:rPr>
                        <a:t>岗位</a:t>
                      </a:r>
                      <a:r>
                        <a:rPr lang="zh-CN" altLang="en-US" sz="1400" dirty="0"/>
                        <a:t>实习单位考察报告交教务处备案。</a:t>
                      </a:r>
                      <a:endParaRPr lang="zh-CN" altLang="en-US" sz="1400" dirty="0"/>
                    </a:p>
                  </a:txBody>
                  <a:tcPr anchor="ctr" anchorCtr="0"/>
                </a:tc>
                <a:tc>
                  <a:txBody>
                    <a:bodyPr/>
                    <a:lstStyle/>
                    <a:p>
                      <a:r>
                        <a:rPr lang="en-US" altLang="zh-CN" sz="1400" dirty="0"/>
                        <a:t>6</a:t>
                      </a:r>
                      <a:r>
                        <a:rPr lang="zh-CN" altLang="en-US" sz="1400" dirty="0"/>
                        <a:t>月前、</a:t>
                      </a:r>
                      <a:r>
                        <a:rPr lang="en-US" altLang="zh-CN" sz="1400" dirty="0"/>
                        <a:t>12</a:t>
                      </a:r>
                      <a:r>
                        <a:rPr lang="zh-CN" altLang="en-US" sz="1400" dirty="0"/>
                        <a:t>月前</a:t>
                      </a:r>
                      <a:endParaRPr lang="zh-CN" altLang="en-US" sz="1400" dirty="0"/>
                    </a:p>
                  </a:txBody>
                  <a:tcPr anchor="ctr" anchorCtr="0"/>
                </a:tc>
                <a:tc>
                  <a:txBody>
                    <a:bodyPr/>
                    <a:lstStyle/>
                    <a:p>
                      <a:r>
                        <a:rPr lang="zh-CN" altLang="en-US" sz="1400" dirty="0"/>
                        <a:t>二级学院教学科、教务处相关科室</a:t>
                      </a:r>
                      <a:endParaRPr lang="zh-CN" altLang="en-US" sz="1400" dirty="0"/>
                    </a:p>
                  </a:txBody>
                  <a:tcPr anchor="ctr" anchorCtr="0"/>
                </a:tc>
              </a:tr>
              <a:tr h="370840">
                <a:tc>
                  <a:txBody>
                    <a:bodyPr/>
                    <a:lstStyle/>
                    <a:p>
                      <a:r>
                        <a:rPr lang="en-US" altLang="zh-CN" sz="1400" dirty="0">
                          <a:solidFill>
                            <a:schemeClr val="tx1"/>
                          </a:solidFill>
                        </a:rPr>
                        <a:t>6.</a:t>
                      </a:r>
                      <a:r>
                        <a:rPr lang="zh-CN" altLang="en-US" sz="1400" dirty="0">
                          <a:solidFill>
                            <a:schemeClr val="tx1"/>
                          </a:solidFill>
                        </a:rPr>
                        <a:t>各二级学院组织印刷</a:t>
                      </a:r>
                      <a:r>
                        <a:rPr lang="en-US" altLang="zh-CN" sz="1400" dirty="0">
                          <a:solidFill>
                            <a:schemeClr val="tx1"/>
                          </a:solidFill>
                        </a:rPr>
                        <a:t>《</a:t>
                      </a:r>
                      <a:r>
                        <a:rPr lang="zh-CN" altLang="en-US" sz="1400" dirty="0">
                          <a:solidFill>
                            <a:schemeClr val="tx1"/>
                          </a:solidFill>
                        </a:rPr>
                        <a:t>实习日志</a:t>
                      </a:r>
                      <a:r>
                        <a:rPr lang="en-US" altLang="zh-CN" sz="1400" dirty="0">
                          <a:solidFill>
                            <a:schemeClr val="tx1"/>
                          </a:solidFill>
                        </a:rPr>
                        <a:t>》《</a:t>
                      </a:r>
                      <a:r>
                        <a:rPr lang="zh-CN" altLang="en-US" sz="1400" dirty="0">
                          <a:solidFill>
                            <a:schemeClr val="tx1"/>
                          </a:solidFill>
                        </a:rPr>
                        <a:t>安全承诺书</a:t>
                      </a:r>
                      <a:r>
                        <a:rPr lang="en-US" altLang="zh-CN" sz="1400" dirty="0">
                          <a:solidFill>
                            <a:schemeClr val="tx1"/>
                          </a:solidFill>
                        </a:rPr>
                        <a:t>》</a:t>
                      </a:r>
                      <a:r>
                        <a:rPr lang="zh-CN" altLang="en-US" sz="1400" dirty="0">
                          <a:solidFill>
                            <a:schemeClr val="tx1"/>
                          </a:solidFill>
                        </a:rPr>
                        <a:t>《岗位实习家长知情同意书》等材料。</a:t>
                      </a:r>
                      <a:endParaRPr lang="zh-CN" altLang="en-US" sz="1400" dirty="0">
                        <a:solidFill>
                          <a:schemeClr val="tx1"/>
                        </a:solidFill>
                      </a:endParaRPr>
                    </a:p>
                  </a:txBody>
                  <a:tcPr anchor="ctr" anchorCtr="0"/>
                </a:tc>
                <a:tc>
                  <a:txBody>
                    <a:bodyPr/>
                    <a:lstStyle/>
                    <a:p>
                      <a:r>
                        <a:rPr lang="zh-CN" altLang="en-US" sz="1400" dirty="0"/>
                        <a:t>实习出发前</a:t>
                      </a:r>
                      <a:endParaRPr lang="zh-CN" altLang="en-US" sz="1400" dirty="0"/>
                    </a:p>
                  </a:txBody>
                  <a:tcPr anchor="ctr" anchorCtr="0"/>
                </a:tc>
                <a:tc>
                  <a:txBody>
                    <a:bodyPr/>
                    <a:lstStyle/>
                    <a:p>
                      <a:r>
                        <a:rPr lang="zh-CN" altLang="en-US" sz="1400" dirty="0"/>
                        <a:t>二级学院教学科</a:t>
                      </a:r>
                      <a:endParaRPr lang="zh-CN" altLang="en-US" sz="1400" dirty="0"/>
                    </a:p>
                  </a:txBody>
                  <a:tcPr anchor="ctr" anchorCtr="0"/>
                </a:tc>
              </a:tr>
              <a:tr h="487680">
                <a:tc>
                  <a:txBody>
                    <a:bodyPr/>
                    <a:lstStyle/>
                    <a:p>
                      <a:r>
                        <a:rPr lang="en-US" altLang="zh-CN" sz="1400" dirty="0"/>
                        <a:t>7.</a:t>
                      </a:r>
                      <a:r>
                        <a:rPr lang="zh-CN" altLang="en-US" sz="1400" dirty="0"/>
                        <a:t>各二级学院组织与</a:t>
                      </a:r>
                      <a:r>
                        <a:rPr lang="zh-CN" altLang="en-US" sz="1400" dirty="0">
                          <a:sym typeface="+mn-ea"/>
                        </a:rPr>
                        <a:t>岗位</a:t>
                      </a:r>
                      <a:r>
                        <a:rPr lang="zh-CN" altLang="en-US" sz="1400" dirty="0"/>
                        <a:t>实习单位联系，邀请单位人员来校面试。学生与单位双向选择，确定</a:t>
                      </a:r>
                      <a:r>
                        <a:rPr lang="zh-CN" altLang="en-US" sz="1400" dirty="0">
                          <a:sym typeface="+mn-ea"/>
                        </a:rPr>
                        <a:t>岗位</a:t>
                      </a:r>
                      <a:r>
                        <a:rPr lang="zh-CN" altLang="en-US" sz="1400" dirty="0"/>
                        <a:t>学生实习统计情况表，并审核自主</a:t>
                      </a:r>
                      <a:r>
                        <a:rPr lang="zh-CN" altLang="en-US" sz="1400" dirty="0">
                          <a:sym typeface="+mn-ea"/>
                        </a:rPr>
                        <a:t>岗位</a:t>
                      </a:r>
                      <a:r>
                        <a:rPr lang="zh-CN" altLang="en-US" sz="1400" dirty="0"/>
                        <a:t>实习学生资料。</a:t>
                      </a:r>
                      <a:endParaRPr lang="zh-CN" altLang="en-US" sz="1400" dirty="0"/>
                    </a:p>
                  </a:txBody>
                  <a:tcPr anchor="ctr" anchorCtr="0"/>
                </a:tc>
                <a:tc>
                  <a:txBody>
                    <a:bodyPr/>
                    <a:lstStyle/>
                    <a:p>
                      <a:r>
                        <a:rPr lang="zh-CN" altLang="en-US" sz="1400" dirty="0"/>
                        <a:t>实习前</a:t>
                      </a:r>
                      <a:endParaRPr lang="zh-CN" altLang="en-US" sz="14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a:t>二级学院</a:t>
                      </a:r>
                      <a:r>
                        <a:rPr lang="zh-CN" altLang="en-US" sz="1400" dirty="0">
                          <a:sym typeface="+mn-ea"/>
                        </a:rPr>
                        <a:t>教学副院长</a:t>
                      </a:r>
                      <a:r>
                        <a:rPr lang="zh-CN" altLang="en-US" sz="1400" dirty="0"/>
                        <a:t>、教学科</a:t>
                      </a:r>
                      <a:endParaRPr lang="zh-CN" altLang="en-US" sz="1400" dirty="0"/>
                    </a:p>
                  </a:txBody>
                  <a:tcPr anchor="ctr" anchorCtr="0"/>
                </a:tc>
              </a:tr>
              <a:tr h="370840">
                <a:tc>
                  <a:txBody>
                    <a:bodyPr/>
                    <a:lstStyle/>
                    <a:p>
                      <a:r>
                        <a:rPr lang="en-US" altLang="zh-CN" sz="1400" dirty="0"/>
                        <a:t>8.</a:t>
                      </a:r>
                      <a:r>
                        <a:rPr lang="zh-CN" altLang="en-US" sz="1400" dirty="0"/>
                        <a:t>为全部</a:t>
                      </a:r>
                      <a:r>
                        <a:rPr lang="zh-CN" altLang="en-US" sz="1400" dirty="0">
                          <a:sym typeface="+mn-ea"/>
                        </a:rPr>
                        <a:t>岗位</a:t>
                      </a:r>
                      <a:r>
                        <a:rPr lang="zh-CN" altLang="en-US" sz="1400" dirty="0"/>
                        <a:t>实习学生购买实习责任保险。</a:t>
                      </a:r>
                      <a:endParaRPr lang="zh-CN" altLang="en-US" sz="1400" dirty="0"/>
                    </a:p>
                  </a:txBody>
                  <a:tcPr anchor="ctr" anchorCtr="0"/>
                </a:tc>
                <a:tc>
                  <a:txBody>
                    <a:bodyPr/>
                    <a:lstStyle/>
                    <a:p>
                      <a:r>
                        <a:rPr lang="zh-CN" altLang="en-US" sz="1400" dirty="0"/>
                        <a:t>实习前</a:t>
                      </a:r>
                      <a:endParaRPr lang="zh-CN" altLang="en-US" sz="14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a:t>财务处</a:t>
                      </a:r>
                      <a:endParaRPr lang="zh-CN" altLang="en-US" sz="1400" dirty="0"/>
                    </a:p>
                  </a:txBody>
                  <a:tcPr anchor="ctr" anchorCtr="0"/>
                </a:tc>
              </a:tr>
              <a:tr h="370840">
                <a:tc>
                  <a:txBody>
                    <a:bodyPr/>
                    <a:lstStyle/>
                    <a:p>
                      <a:r>
                        <a:rPr lang="en-US" altLang="zh-CN" sz="1400" dirty="0"/>
                        <a:t>9.</a:t>
                      </a:r>
                      <a:r>
                        <a:rPr lang="zh-CN" altLang="en-US" sz="1400" dirty="0"/>
                        <a:t>遴选和分配校内指导老师。</a:t>
                      </a:r>
                      <a:endParaRPr lang="zh-CN" altLang="en-US" sz="1400" dirty="0"/>
                    </a:p>
                  </a:txBody>
                  <a:tcPr anchor="ctr" anchorCtr="0"/>
                </a:tc>
                <a:tc>
                  <a:txBody>
                    <a:bodyPr/>
                    <a:lstStyle/>
                    <a:p>
                      <a:r>
                        <a:rPr lang="zh-CN" altLang="en-US" sz="1400" dirty="0"/>
                        <a:t>实习前</a:t>
                      </a:r>
                      <a:endParaRPr lang="zh-CN" altLang="en-US" sz="14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a:sym typeface="+mn-ea"/>
                        </a:rPr>
                        <a:t>二级学院教学副院长、教学科</a:t>
                      </a:r>
                      <a:endParaRPr lang="zh-CN" altLang="en-US" sz="1400" dirty="0"/>
                    </a:p>
                  </a:txBody>
                  <a:tcPr anchor="ctr" anchorCtr="0"/>
                </a:tc>
              </a:tr>
              <a:tr h="370840">
                <a:tc>
                  <a:txBody>
                    <a:bodyPr/>
                    <a:lstStyle/>
                    <a:p>
                      <a:r>
                        <a:rPr lang="en-US" altLang="zh-CN" sz="1400" dirty="0"/>
                        <a:t>10.</a:t>
                      </a:r>
                      <a:r>
                        <a:rPr lang="zh-CN" altLang="en-US" sz="1400" dirty="0"/>
                        <a:t>二级学院制定岗位实习方案，报教务处备案。实习须提前</a:t>
                      </a:r>
                      <a:r>
                        <a:rPr lang="en-US" altLang="zh-CN" sz="1400" dirty="0"/>
                        <a:t>3</a:t>
                      </a:r>
                      <a:r>
                        <a:rPr lang="en-US" altLang="zh-CN" sz="1400" dirty="0"/>
                        <a:t>0</a:t>
                      </a:r>
                      <a:r>
                        <a:rPr lang="zh-CN" altLang="en-US" sz="1400" dirty="0"/>
                        <a:t>天报备。</a:t>
                      </a:r>
                      <a:endParaRPr lang="zh-CN" altLang="en-US" sz="1400" dirty="0"/>
                    </a:p>
                  </a:txBody>
                  <a:tcPr anchor="ctr" anchorCtr="0"/>
                </a:tc>
                <a:tc>
                  <a:txBody>
                    <a:bodyPr/>
                    <a:lstStyle/>
                    <a:p>
                      <a:r>
                        <a:rPr lang="zh-CN" altLang="en-US" sz="1400" dirty="0"/>
                        <a:t>实习前</a:t>
                      </a:r>
                      <a:endParaRPr lang="zh-CN" altLang="en-US" sz="14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a:sym typeface="+mn-ea"/>
                        </a:rPr>
                        <a:t>二级学院教学副院长、教学科</a:t>
                      </a:r>
                      <a:endParaRPr lang="zh-CN" altLang="en-US" sz="1400" dirty="0"/>
                    </a:p>
                  </a:txBody>
                  <a:tcPr anchor="ctr" anchorCtr="0"/>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dirty="0"/>
                        <a:t>11.</a:t>
                      </a:r>
                      <a:r>
                        <a:rPr lang="zh-CN" altLang="en-US" sz="1400" dirty="0"/>
                        <a:t>二级学院组织签订实习三方协议。</a:t>
                      </a:r>
                      <a:endParaRPr lang="zh-CN" altLang="en-US" sz="1400" dirty="0"/>
                    </a:p>
                  </a:txBody>
                  <a:tcPr anchor="ctr" anchorCtr="0"/>
                </a:tc>
                <a:tc>
                  <a:txBody>
                    <a:bodyPr/>
                    <a:lstStyle/>
                    <a:p>
                      <a:r>
                        <a:rPr lang="zh-CN" altLang="en-US" sz="1400" dirty="0"/>
                        <a:t>实习前</a:t>
                      </a:r>
                      <a:endParaRPr lang="zh-CN" altLang="en-US" sz="14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a:sym typeface="+mn-ea"/>
                        </a:rPr>
                        <a:t>二级学院教学副院长、教学科</a:t>
                      </a:r>
                      <a:endParaRPr lang="zh-CN" altLang="en-US" sz="1400" dirty="0"/>
                    </a:p>
                  </a:txBody>
                  <a:tcPr anchor="ctr" anchorCtr="0"/>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dirty="0"/>
                        <a:t>12.</a:t>
                      </a:r>
                      <a:r>
                        <a:rPr lang="zh-CN" altLang="en-US" sz="1400" dirty="0"/>
                        <a:t>分两个层次（二级学院、班级）召开学生岗位实习前动员大会，开展集中安全教育。</a:t>
                      </a:r>
                      <a:endParaRPr lang="zh-CN" altLang="en-US" sz="1400" dirty="0"/>
                    </a:p>
                  </a:txBody>
                  <a:tcPr anchor="ctr" anchorCtr="0"/>
                </a:tc>
                <a:tc>
                  <a:txBody>
                    <a:bodyPr/>
                    <a:lstStyle/>
                    <a:p>
                      <a:r>
                        <a:rPr lang="zh-CN" altLang="en-US" sz="1400" dirty="0"/>
                        <a:t>实习前</a:t>
                      </a:r>
                      <a:endParaRPr lang="zh-CN" altLang="en-US" sz="1400" dirty="0"/>
                    </a:p>
                  </a:txBody>
                  <a:tcPr anchor="ctr" anchorCtr="0"/>
                </a:tc>
                <a:tc>
                  <a:txBody>
                    <a:bodyPr/>
                    <a:lstStyle/>
                    <a:p>
                      <a:r>
                        <a:rPr lang="zh-CN" altLang="en-US" sz="1400" dirty="0">
                          <a:sym typeface="+mn-ea"/>
                        </a:rPr>
                        <a:t>二级学院教学科、学生科、辅导员</a:t>
                      </a:r>
                      <a:endParaRPr lang="zh-CN" altLang="en-US" sz="1400" dirty="0"/>
                    </a:p>
                  </a:txBody>
                  <a:tcPr anchor="ctr" anchorCtr="0"/>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dirty="0"/>
                        <a:t>13.</a:t>
                      </a:r>
                      <a:r>
                        <a:rPr lang="zh-CN" altLang="en-US" sz="1400" dirty="0"/>
                        <a:t>二级学院与岗位实习单位共同制定岗位实习管理办法和突发事件应急预案。</a:t>
                      </a:r>
                      <a:endParaRPr lang="zh-CN" altLang="en-US" sz="1400" dirty="0"/>
                    </a:p>
                  </a:txBody>
                  <a:tcPr anchor="ctr" anchorCtr="0"/>
                </a:tc>
                <a:tc>
                  <a:txBody>
                    <a:bodyPr/>
                    <a:lstStyle/>
                    <a:p>
                      <a:r>
                        <a:rPr lang="zh-CN" altLang="en-US" sz="1400" dirty="0"/>
                        <a:t>实习前</a:t>
                      </a:r>
                      <a:endParaRPr lang="zh-CN" altLang="en-US" sz="1400" dirty="0"/>
                    </a:p>
                  </a:txBody>
                  <a:tcPr anchor="ctr" anchorCtr="0"/>
                </a:tc>
                <a:tc>
                  <a:txBody>
                    <a:bodyPr/>
                    <a:lstStyle/>
                    <a:p>
                      <a:r>
                        <a:rPr lang="zh-CN" altLang="en-US" sz="1400" dirty="0">
                          <a:sym typeface="+mn-ea"/>
                        </a:rPr>
                        <a:t>二级学院负责人</a:t>
                      </a:r>
                      <a:endParaRPr lang="zh-CN" altLang="en-US" sz="1400" dirty="0"/>
                    </a:p>
                  </a:txBody>
                  <a:tcPr anchor="ctr" anchorCtr="0"/>
                </a:tc>
              </a:tr>
              <a:tr h="370840">
                <a:tc gridSpan="3">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a:t>实习前交教务处备查资料：①岗位实习工作方案；②岗位实习应急预案；③学生实习信息统计表；④实习单位基本信息表（附实习单位资质）；⑤实习单位考察报告；⑥相关备案材料（含组织跨省、境外实习学生名单）。</a:t>
                      </a:r>
                      <a:endParaRPr lang="en-US" altLang="zh-CN" sz="1400" dirty="0"/>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a:t>实习前二级学院保留的备案资料：①实习三方协议；②安全教育培训记录及照片；③自主选择岗位实习单位申请表；</a:t>
                      </a:r>
                      <a:r>
                        <a:rPr lang="zh-CN" altLang="en-US" sz="1400" dirty="0">
                          <a:sym typeface="+mn-ea"/>
                        </a:rPr>
                        <a:t>④</a:t>
                      </a:r>
                      <a:r>
                        <a:rPr lang="zh-CN" altLang="en-US" sz="1400" dirty="0"/>
                        <a:t>学生实习告家长书；</a:t>
                      </a:r>
                      <a:r>
                        <a:rPr lang="zh-CN" altLang="en-US" sz="1400" dirty="0">
                          <a:sym typeface="+mn-ea"/>
                        </a:rPr>
                        <a:t>⑤</a:t>
                      </a:r>
                      <a:r>
                        <a:rPr lang="zh-CN" altLang="en-US" sz="1400" dirty="0"/>
                        <a:t>实习变更审批资料。</a:t>
                      </a:r>
                      <a:endParaRPr lang="zh-CN" altLang="en-US" sz="1400" dirty="0"/>
                    </a:p>
                  </a:txBody>
                  <a:tcPr anchor="ctr" anchorCtr="0"/>
                </a:tc>
                <a:tc hMerge="1">
                  <a:tcPr/>
                </a:tc>
                <a:tc hMerge="1">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47625"/>
            <a:ext cx="6294268"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zh-CN" altLang="en-US" sz="2400" dirty="0"/>
              <a:t>岗位实习过程管理及实习结束后材料归档</a:t>
            </a:r>
            <a:endParaRPr lang="zh-CN" altLang="en-US" sz="2400" dirty="0"/>
          </a:p>
        </p:txBody>
      </p:sp>
      <p:graphicFrame>
        <p:nvGraphicFramePr>
          <p:cNvPr id="3" name="表格 3"/>
          <p:cNvGraphicFramePr>
            <a:graphicFrameLocks noGrp="1"/>
          </p:cNvGraphicFramePr>
          <p:nvPr>
            <p:custDataLst>
              <p:tags r:id="rId1"/>
            </p:custDataLst>
          </p:nvPr>
        </p:nvGraphicFramePr>
        <p:xfrm>
          <a:off x="0" y="546100"/>
          <a:ext cx="12192000" cy="6311265"/>
        </p:xfrm>
        <a:graphic>
          <a:graphicData uri="http://schemas.openxmlformats.org/drawingml/2006/table">
            <a:tbl>
              <a:tblPr firstRow="1" bandRow="1">
                <a:tableStyleId>{5C22544A-7EE6-4342-B048-85BDC9FD1C3A}</a:tableStyleId>
              </a:tblPr>
              <a:tblGrid>
                <a:gridCol w="8241030"/>
                <a:gridCol w="3950970"/>
              </a:tblGrid>
              <a:tr h="447040">
                <a:tc>
                  <a:txBody>
                    <a:bodyPr/>
                    <a:lstStyle/>
                    <a:p>
                      <a:r>
                        <a:rPr lang="zh-CN" altLang="en-US" sz="1600" dirty="0"/>
                        <a:t>工作流程</a:t>
                      </a:r>
                      <a:endParaRPr lang="zh-CN" altLang="en-US" sz="1600" dirty="0"/>
                    </a:p>
                  </a:txBody>
                  <a:tcPr/>
                </a:tc>
                <a:tc>
                  <a:txBody>
                    <a:bodyPr/>
                    <a:lstStyle/>
                    <a:p>
                      <a:r>
                        <a:rPr lang="zh-CN" altLang="en-US" sz="1600" dirty="0"/>
                        <a:t>责任人</a:t>
                      </a:r>
                      <a:endParaRPr lang="zh-CN" altLang="en-US" sz="1600" dirty="0"/>
                    </a:p>
                  </a:txBody>
                  <a:tcPr/>
                </a:tc>
              </a:tr>
              <a:tr h="697230">
                <a:tc>
                  <a:txBody>
                    <a:bodyPr/>
                    <a:lstStyle/>
                    <a:p>
                      <a:r>
                        <a:rPr lang="en-US" altLang="zh-CN" sz="1600" dirty="0"/>
                        <a:t>1.</a:t>
                      </a:r>
                      <a:r>
                        <a:rPr lang="zh-CN" altLang="en-US" sz="1600" dirty="0"/>
                        <a:t>组织学生到达各实习单位，做好交接安排工作。</a:t>
                      </a:r>
                      <a:endParaRPr lang="zh-CN" altLang="en-US" sz="16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a:t>二级学院教学副院长、专业负责人、指导教师</a:t>
                      </a:r>
                      <a:endParaRPr lang="zh-CN" altLang="en-US" sz="1600" dirty="0"/>
                    </a:p>
                  </a:txBody>
                  <a:tcPr anchor="ctr" anchorCtr="0"/>
                </a:tc>
              </a:tr>
              <a:tr h="992505">
                <a:tc>
                  <a:txBody>
                    <a:bodyPr/>
                    <a:lstStyle/>
                    <a:p>
                      <a:r>
                        <a:rPr lang="en-US" altLang="zh-CN" sz="1600" dirty="0"/>
                        <a:t>2.</a:t>
                      </a:r>
                      <a:r>
                        <a:rPr lang="zh-CN" altLang="en-US" sz="1600" dirty="0"/>
                        <a:t>按照</a:t>
                      </a:r>
                      <a:r>
                        <a:rPr lang="en-US" altLang="zh-CN" sz="1600" dirty="0"/>
                        <a:t>《</a:t>
                      </a:r>
                      <a:r>
                        <a:rPr lang="zh-CN" altLang="en-US" sz="1600" dirty="0"/>
                        <a:t>广安</a:t>
                      </a:r>
                      <a:r>
                        <a:rPr lang="zh-CN" altLang="en-US" sz="1600" dirty="0"/>
                        <a:t>职业技术学院岗位实习管理实施细则</a:t>
                      </a:r>
                      <a:r>
                        <a:rPr lang="en-US" altLang="zh-CN" sz="1600" dirty="0"/>
                        <a:t>》</a:t>
                      </a:r>
                      <a:r>
                        <a:rPr lang="zh-CN" altLang="en-US" sz="1600" dirty="0"/>
                        <a:t>、各二级学院岗位实习方案、各专业岗位实习专业人才培养方案，做好实习单位检查、学生实习指导，做好相关记录、实习变更审核等。</a:t>
                      </a:r>
                      <a:endParaRPr lang="zh-CN" altLang="en-US" sz="16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a:sym typeface="+mn-ea"/>
                        </a:rPr>
                        <a:t>二级学院教学副院长、专业负责人、指导教师</a:t>
                      </a:r>
                      <a:endParaRPr lang="zh-CN" altLang="en-US" sz="1600" dirty="0"/>
                    </a:p>
                  </a:txBody>
                  <a:tcPr anchor="ctr" anchorCtr="0"/>
                </a:tc>
              </a:tr>
              <a:tr h="991235">
                <a:tc>
                  <a:txBody>
                    <a:bodyPr/>
                    <a:lstStyle/>
                    <a:p>
                      <a:r>
                        <a:rPr lang="en-US" altLang="zh-CN" sz="1600" dirty="0"/>
                        <a:t>3.</a:t>
                      </a:r>
                      <a:r>
                        <a:rPr lang="zh-CN" altLang="en-US" sz="1600" dirty="0"/>
                        <a:t>学校实习指导教师和校外实习指导教师在实习期间开展业务指导和日常巡查，并分别每日向二级学院和实习单位报告学生实习情况。二级学院每日做好汇总，如有特殊情况，须立即向教务处报告。</a:t>
                      </a:r>
                      <a:endParaRPr lang="zh-CN" altLang="en-US" sz="16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a:sym typeface="+mn-ea"/>
                        </a:rPr>
                        <a:t>二级学院教学副院长、专业负责人、指导教师、</a:t>
                      </a:r>
                      <a:r>
                        <a:rPr lang="zh-CN" altLang="en-US" sz="1600" dirty="0"/>
                        <a:t>教务处</a:t>
                      </a:r>
                      <a:endParaRPr lang="zh-CN" altLang="en-US" sz="1600" dirty="0"/>
                    </a:p>
                  </a:txBody>
                  <a:tcPr anchor="ctr" anchorCtr="0"/>
                </a:tc>
              </a:tr>
              <a:tr h="446405">
                <a:tc>
                  <a:txBody>
                    <a:bodyPr/>
                    <a:lstStyle/>
                    <a:p>
                      <a:r>
                        <a:rPr lang="en-US" altLang="zh-CN" sz="1600" dirty="0"/>
                        <a:t>4.</a:t>
                      </a:r>
                      <a:r>
                        <a:rPr lang="zh-CN" altLang="en-US" sz="1600" dirty="0"/>
                        <a:t>做好岗位实习管理系统数据维护相关内容。</a:t>
                      </a:r>
                      <a:endParaRPr lang="zh-CN" altLang="en-US" sz="16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a:t>二级学院教学科、教务处系统维护人员</a:t>
                      </a:r>
                      <a:endParaRPr lang="zh-CN" altLang="en-US" sz="1600" dirty="0"/>
                    </a:p>
                  </a:txBody>
                  <a:tcPr anchor="ctr" anchorCtr="0"/>
                </a:tc>
              </a:tr>
              <a:tr h="698500">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5.</a:t>
                      </a:r>
                      <a:r>
                        <a:rPr lang="zh-CN" altLang="en-US" sz="1600" dirty="0"/>
                        <a:t>学生在实习平台上完成三方协议、周报、月报、实习总结，上传实习照片和</a:t>
                      </a:r>
                      <a:r>
                        <a:rPr lang="zh-CN" altLang="en-US" sz="1600" dirty="0">
                          <a:sym typeface="+mn-ea"/>
                        </a:rPr>
                        <a:t>工资佐证材料</a:t>
                      </a:r>
                      <a:r>
                        <a:rPr lang="zh-CN" altLang="en-US" sz="1600" dirty="0"/>
                        <a:t>。校内实习指导教师每日完成审核和指导。</a:t>
                      </a:r>
                      <a:endParaRPr lang="zh-CN" altLang="en-US" sz="16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a:t>校内指导教师</a:t>
                      </a:r>
                      <a:endParaRPr lang="zh-CN" altLang="en-US" sz="1600" dirty="0"/>
                    </a:p>
                  </a:txBody>
                  <a:tcPr anchor="ctr" anchorCtr="0"/>
                </a:tc>
              </a:tr>
              <a:tr h="447040">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6.</a:t>
                      </a:r>
                      <a:r>
                        <a:rPr lang="zh-CN" altLang="en-US" sz="1600" dirty="0"/>
                        <a:t>二级学院每日完成检查。如有问题当日须报学校教务处。</a:t>
                      </a:r>
                      <a:endParaRPr lang="zh-CN" altLang="en-US" sz="1600" dirty="0"/>
                    </a:p>
                  </a:txBody>
                  <a:tcPr anchor="ctr" anchorCtr="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a:sym typeface="+mn-ea"/>
                        </a:rPr>
                        <a:t>二级学院教学副院长</a:t>
                      </a:r>
                      <a:r>
                        <a:rPr lang="zh-CN" altLang="en-US" sz="1600" dirty="0"/>
                        <a:t>，教务处实践教学科</a:t>
                      </a:r>
                      <a:endParaRPr lang="zh-CN" altLang="en-US" sz="1600" dirty="0"/>
                    </a:p>
                  </a:txBody>
                  <a:tcPr anchor="ctr" anchorCtr="0"/>
                </a:tc>
              </a:tr>
              <a:tr h="447040">
                <a:tc>
                  <a:txBody>
                    <a:bodyPr/>
                    <a:lstStyle/>
                    <a:p>
                      <a:r>
                        <a:rPr lang="en-US" altLang="zh-CN" sz="1600" dirty="0"/>
                        <a:t>8.</a:t>
                      </a:r>
                      <a:r>
                        <a:rPr lang="zh-CN" altLang="en-US" sz="1600" dirty="0"/>
                        <a:t>实习结束后做好学生实习资料收集、成绩评定和资料归档工作。</a:t>
                      </a:r>
                      <a:endParaRPr lang="zh-CN" altLang="en-US" sz="1600" dirty="0"/>
                    </a:p>
                  </a:txBody>
                  <a:tcPr anchor="ctr" anchorCtr="0"/>
                </a:tc>
                <a:tc>
                  <a:txBody>
                    <a:bodyPr/>
                    <a:lstStyle/>
                    <a:p>
                      <a:r>
                        <a:rPr lang="zh-CN" altLang="en-US" sz="1600" dirty="0"/>
                        <a:t>二级学院教学科、指导教师、辅导员</a:t>
                      </a:r>
                      <a:endParaRPr lang="zh-CN" altLang="en-US" sz="1600" dirty="0"/>
                    </a:p>
                  </a:txBody>
                  <a:tcPr anchor="ctr" anchorCtr="0"/>
                </a:tc>
              </a:tr>
              <a:tr h="446405">
                <a:tc gridSpan="2">
                  <a:txBody>
                    <a:bodyPr/>
                    <a:lstStyle/>
                    <a:p>
                      <a:r>
                        <a:rPr lang="zh-CN" altLang="en-US" sz="1600" dirty="0"/>
                        <a:t>实习过程中备案资料：①实习平台数据；②指导教师指导记录表；</a:t>
                      </a:r>
                      <a:r>
                        <a:rPr lang="zh-CN" altLang="en-US" sz="1600" dirty="0">
                          <a:sym typeface="+mn-ea"/>
                        </a:rPr>
                        <a:t>③学生工资发放表。</a:t>
                      </a:r>
                      <a:endParaRPr lang="zh-CN" altLang="en-US" sz="1600" dirty="0"/>
                    </a:p>
                  </a:txBody>
                  <a:tcPr anchor="ctr" anchorCtr="0"/>
                </a:tc>
                <a:tc hMerge="1">
                  <a:tcPr/>
                </a:tc>
              </a:tr>
              <a:tr h="697865">
                <a:tc gridSpan="2">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kern="1200" dirty="0">
                          <a:solidFill>
                            <a:schemeClr val="dk1"/>
                          </a:solidFill>
                          <a:latin typeface="+mn-lt"/>
                          <a:ea typeface="+mn-ea"/>
                          <a:cs typeface="+mn-cs"/>
                        </a:rPr>
                        <a:t>立卷归档材料：</a:t>
                      </a:r>
                      <a:r>
                        <a:rPr lang="en-US" altLang="zh-CN" sz="1600" kern="1200" dirty="0">
                          <a:solidFill>
                            <a:schemeClr val="dk1"/>
                          </a:solidFill>
                          <a:latin typeface="+mn-lt"/>
                          <a:ea typeface="+mn-ea"/>
                          <a:cs typeface="+mn-cs"/>
                        </a:rPr>
                        <a:t>1.</a:t>
                      </a:r>
                      <a:r>
                        <a:rPr lang="zh-CN" sz="1600" kern="1200" dirty="0">
                          <a:solidFill>
                            <a:schemeClr val="dk1"/>
                          </a:solidFill>
                          <a:latin typeface="+mn-lt"/>
                          <a:ea typeface="+mn-ea"/>
                          <a:cs typeface="+mn-cs"/>
                        </a:rPr>
                        <a:t>岗位实习三方协议；</a:t>
                      </a:r>
                      <a:r>
                        <a:rPr lang="en-US" altLang="zh-CN" sz="1600" kern="1200" dirty="0">
                          <a:solidFill>
                            <a:schemeClr val="dk1"/>
                          </a:solidFill>
                          <a:latin typeface="+mn-lt"/>
                          <a:ea typeface="+mn-ea"/>
                          <a:cs typeface="+mn-cs"/>
                        </a:rPr>
                        <a:t>2.</a:t>
                      </a:r>
                      <a:r>
                        <a:rPr lang="zh-CN" sz="1600" kern="1200" dirty="0">
                          <a:solidFill>
                            <a:schemeClr val="dk1"/>
                          </a:solidFill>
                          <a:latin typeface="+mn-lt"/>
                          <a:ea typeface="+mn-ea"/>
                          <a:cs typeface="+mn-cs"/>
                        </a:rPr>
                        <a:t>岗位实习工作方案；</a:t>
                      </a:r>
                      <a:r>
                        <a:rPr lang="en-US" altLang="zh-CN" sz="1600" kern="1200" dirty="0">
                          <a:solidFill>
                            <a:schemeClr val="dk1"/>
                          </a:solidFill>
                          <a:latin typeface="+mn-lt"/>
                          <a:ea typeface="+mn-ea"/>
                          <a:cs typeface="+mn-cs"/>
                        </a:rPr>
                        <a:t>3.</a:t>
                      </a:r>
                      <a:r>
                        <a:rPr lang="zh-CN" sz="1600" kern="1200" dirty="0">
                          <a:solidFill>
                            <a:schemeClr val="dk1"/>
                          </a:solidFill>
                          <a:latin typeface="+mn-lt"/>
                          <a:ea typeface="+mn-ea"/>
                          <a:cs typeface="+mn-cs"/>
                        </a:rPr>
                        <a:t>学生岗位实习报告；</a:t>
                      </a:r>
                      <a:r>
                        <a:rPr lang="en-US" altLang="zh-CN" sz="1600" kern="1200" dirty="0">
                          <a:solidFill>
                            <a:schemeClr val="dk1"/>
                          </a:solidFill>
                          <a:latin typeface="+mn-lt"/>
                          <a:ea typeface="+mn-ea"/>
                          <a:cs typeface="+mn-cs"/>
                        </a:rPr>
                        <a:t>4.</a:t>
                      </a:r>
                      <a:r>
                        <a:rPr lang="zh-CN" sz="1600" kern="1200" dirty="0">
                          <a:solidFill>
                            <a:schemeClr val="dk1"/>
                          </a:solidFill>
                          <a:latin typeface="+mn-lt"/>
                          <a:ea typeface="+mn-ea"/>
                          <a:cs typeface="+mn-cs"/>
                        </a:rPr>
                        <a:t>学生岗位实习考核结果；</a:t>
                      </a:r>
                      <a:r>
                        <a:rPr lang="en-US" altLang="zh-CN" sz="1600" kern="1200" dirty="0">
                          <a:solidFill>
                            <a:schemeClr val="dk1"/>
                          </a:solidFill>
                          <a:latin typeface="+mn-lt"/>
                          <a:ea typeface="+mn-ea"/>
                          <a:cs typeface="+mn-cs"/>
                        </a:rPr>
                        <a:t>5.</a:t>
                      </a:r>
                      <a:r>
                        <a:rPr lang="zh-CN" sz="1600" kern="1200" dirty="0">
                          <a:solidFill>
                            <a:schemeClr val="dk1"/>
                          </a:solidFill>
                          <a:latin typeface="+mn-lt"/>
                          <a:ea typeface="+mn-ea"/>
                          <a:cs typeface="+mn-cs"/>
                        </a:rPr>
                        <a:t>学生岗位实习日志；</a:t>
                      </a:r>
                      <a:r>
                        <a:rPr lang="en-US" altLang="zh-CN" sz="1600" kern="1200" dirty="0">
                          <a:solidFill>
                            <a:schemeClr val="dk1"/>
                          </a:solidFill>
                          <a:latin typeface="+mn-lt"/>
                          <a:ea typeface="+mn-ea"/>
                          <a:cs typeface="+mn-cs"/>
                        </a:rPr>
                        <a:t>6.</a:t>
                      </a:r>
                      <a:r>
                        <a:rPr lang="zh-CN" sz="1600" kern="1200" dirty="0">
                          <a:solidFill>
                            <a:schemeClr val="dk1"/>
                          </a:solidFill>
                          <a:latin typeface="+mn-lt"/>
                          <a:ea typeface="+mn-ea"/>
                          <a:cs typeface="+mn-cs"/>
                        </a:rPr>
                        <a:t>学生岗位实习检查记录；</a:t>
                      </a:r>
                      <a:r>
                        <a:rPr lang="en-US" altLang="zh-CN" sz="1600" kern="1200" dirty="0">
                          <a:solidFill>
                            <a:schemeClr val="dk1"/>
                          </a:solidFill>
                          <a:latin typeface="+mn-lt"/>
                          <a:ea typeface="+mn-ea"/>
                          <a:cs typeface="+mn-cs"/>
                        </a:rPr>
                        <a:t>7.</a:t>
                      </a:r>
                      <a:r>
                        <a:rPr lang="zh-CN" sz="1600" kern="1200" dirty="0">
                          <a:solidFill>
                            <a:schemeClr val="dk1"/>
                          </a:solidFill>
                          <a:latin typeface="+mn-lt"/>
                          <a:ea typeface="+mn-ea"/>
                          <a:cs typeface="+mn-cs"/>
                        </a:rPr>
                        <a:t>学生岗位实习总结；</a:t>
                      </a:r>
                      <a:r>
                        <a:rPr lang="en-US" altLang="zh-CN" sz="1600" kern="1200" dirty="0">
                          <a:solidFill>
                            <a:schemeClr val="dk1"/>
                          </a:solidFill>
                          <a:latin typeface="+mn-lt"/>
                          <a:ea typeface="+mn-ea"/>
                          <a:cs typeface="+mn-cs"/>
                        </a:rPr>
                        <a:t>8.</a:t>
                      </a:r>
                      <a:r>
                        <a:rPr lang="zh-CN" sz="1600" kern="1200" dirty="0">
                          <a:solidFill>
                            <a:schemeClr val="dk1"/>
                          </a:solidFill>
                          <a:latin typeface="+mn-lt"/>
                          <a:ea typeface="+mn-ea"/>
                          <a:cs typeface="+mn-cs"/>
                        </a:rPr>
                        <a:t>有关佐证材料（如照片、音视频等）；</a:t>
                      </a:r>
                      <a:r>
                        <a:rPr lang="en-US" altLang="zh-CN" sz="1600" kern="1200" dirty="0">
                          <a:solidFill>
                            <a:schemeClr val="dk1"/>
                          </a:solidFill>
                          <a:latin typeface="+mn-lt"/>
                          <a:ea typeface="+mn-ea"/>
                          <a:cs typeface="+mn-cs"/>
                        </a:rPr>
                        <a:t>9.</a:t>
                      </a:r>
                      <a:r>
                        <a:rPr lang="zh-CN" sz="1600" kern="1200" dirty="0">
                          <a:solidFill>
                            <a:schemeClr val="dk1"/>
                          </a:solidFill>
                          <a:latin typeface="+mn-lt"/>
                          <a:ea typeface="+mn-ea"/>
                          <a:cs typeface="+mn-cs"/>
                        </a:rPr>
                        <a:t>告家长知情同意书。</a:t>
                      </a:r>
                      <a:endParaRPr lang="zh-CN" sz="1600" kern="1200" dirty="0">
                        <a:solidFill>
                          <a:schemeClr val="dk1"/>
                        </a:solidFill>
                        <a:latin typeface="+mn-lt"/>
                        <a:ea typeface="+mn-ea"/>
                        <a:cs typeface="+mn-cs"/>
                      </a:endParaRPr>
                    </a:p>
                  </a:txBody>
                  <a:tcPr anchor="ctr" anchorCtr="0"/>
                </a:tc>
                <a:tc hMerge="1">
                  <a:tcPr/>
                </a:tc>
              </a:tr>
            </a:tbl>
          </a:graphicData>
        </a:graphic>
      </p:graphicFrame>
    </p:spTree>
  </p:cSld>
  <p:clrMapOvr>
    <a:masterClrMapping/>
  </p:clrMapOvr>
</p:sld>
</file>

<file path=ppt/tags/tag1.xml><?xml version="1.0" encoding="utf-8"?>
<p:tagLst xmlns:p="http://schemas.openxmlformats.org/presentationml/2006/main">
  <p:tag name="TABLE_ENDDRAG_ORIGIN_RECT" val="960*496"/>
  <p:tag name="TABLE_ENDDRAG_RECT" val="0*43*960*496"/>
</p:tagLst>
</file>

<file path=ppt/tags/tag2.xml><?xml version="1.0" encoding="utf-8"?>
<p:tagLst xmlns:p="http://schemas.openxmlformats.org/presentationml/2006/main">
  <p:tag name="commondata" val="eyJoZGlkIjoiZTNkNjY5NGVmOGRkNThmYWRiMGZlZDE3YWMyYzU1OGM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1931</Words>
  <Application>WPS 演示</Application>
  <PresentationFormat>宽屏</PresentationFormat>
  <Paragraphs>137</Paragraphs>
  <Slides>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vt:i4>
      </vt:variant>
    </vt:vector>
  </HeadingPairs>
  <TitlesOfParts>
    <vt:vector size="12" baseType="lpstr">
      <vt:lpstr>Arial</vt:lpstr>
      <vt:lpstr>宋体</vt:lpstr>
      <vt:lpstr>Wingdings</vt:lpstr>
      <vt:lpstr>Arial Unicode MS</vt:lpstr>
      <vt:lpstr>等线</vt:lpstr>
      <vt:lpstr>微软雅黑</vt:lpstr>
      <vt:lpstr>等线 Light</vt:lpstr>
      <vt:lpstr>Calibri</vt:lpstr>
      <vt:lpstr>Wingdings 2</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黄定强</cp:lastModifiedBy>
  <cp:revision>30</cp:revision>
  <cp:lastPrinted>2022-09-21T02:08:00Z</cp:lastPrinted>
  <dcterms:created xsi:type="dcterms:W3CDTF">2021-08-18T02:36:00Z</dcterms:created>
  <dcterms:modified xsi:type="dcterms:W3CDTF">2025-02-28T02:19:31Z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2EAE77E501944C66A8EB52E7F18A106F_12</vt:lpwstr>
  </property>
  <property fmtid="{D5CDD505-2E9C-101B-9397-08002B2CF9AE}" pid="3" name="KSOProductBuildVer">
    <vt:lpwstr>2052-12.1.0.16929</vt:lpwstr>
  </property>
</Properties>
</file>